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7" r:id="rId1"/>
  </p:sldMasterIdLst>
  <p:notesMasterIdLst>
    <p:notesMasterId r:id="rId11"/>
  </p:notesMasterIdLst>
  <p:sldIdLst>
    <p:sldId id="256" r:id="rId2"/>
    <p:sldId id="267" r:id="rId3"/>
    <p:sldId id="268" r:id="rId4"/>
    <p:sldId id="269" r:id="rId5"/>
    <p:sldId id="270" r:id="rId6"/>
    <p:sldId id="273" r:id="rId7"/>
    <p:sldId id="271" r:id="rId8"/>
    <p:sldId id="272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F09F78-445A-0442-BDF2-CCF80DEFDCA4}" v="466" dt="2019-05-02T08:54:32.3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198"/>
    <p:restoredTop sz="86381"/>
  </p:normalViewPr>
  <p:slideViewPr>
    <p:cSldViewPr snapToGrid="0" snapToObjects="1">
      <p:cViewPr>
        <p:scale>
          <a:sx n="100" d="100"/>
          <a:sy n="100" d="100"/>
        </p:scale>
        <p:origin x="2240" y="5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6F2407-2B99-9A4B-AAB5-1CD5FC2147DB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C7F54-DD18-4F40-A817-4A35D502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634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DC7F54-DD18-4F40-A817-4A35D50240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117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DC7F54-DD18-4F40-A817-4A35D50240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70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DC7F54-DD18-4F40-A817-4A35D50240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129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DC7F54-DD18-4F40-A817-4A35D50240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39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DC7F54-DD18-4F40-A817-4A35D50240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541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DC7F54-DD18-4F40-A817-4A35D50240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2774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DC7F54-DD18-4F40-A817-4A35D50240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26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DC7F54-DD18-4F40-A817-4A35D50240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737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DC7F54-DD18-4F40-A817-4A35D50240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97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066042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18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88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398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240048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6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80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539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794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86750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9083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CF3B85CB-71C0-674A-A54F-F34B5B7CB5B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5FBBA4EC-1AB6-C049-BFF9-1BC6614AD0A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943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6" r:id="rId9"/>
    <p:sldLayoutId id="2147483847" r:id="rId10"/>
    <p:sldLayoutId id="2147483848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063E1-C9C8-A94D-AE10-6A35111CC0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 At Scale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C0266D-9AC8-5E42-AF31-A905919048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World’s Largest Repository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883B2D-CD21-BA48-BC52-764AFAD569AC}"/>
              </a:ext>
            </a:extLst>
          </p:cNvPr>
          <p:cNvSpPr txBox="1"/>
          <p:nvPr/>
        </p:nvSpPr>
        <p:spPr>
          <a:xfrm>
            <a:off x="2989509" y="6295018"/>
            <a:ext cx="6212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Louis Nathan (</a:t>
            </a:r>
            <a:r>
              <a:rPr lang="en-US" dirty="0" err="1">
                <a:solidFill>
                  <a:schemeClr val="tx2"/>
                </a:solidFill>
              </a:rPr>
              <a:t>lcjna@kth.se</a:t>
            </a:r>
            <a:r>
              <a:rPr lang="en-US" dirty="0">
                <a:solidFill>
                  <a:schemeClr val="tx2"/>
                </a:solidFill>
              </a:rPr>
              <a:t>) &amp; Nicole Carter (</a:t>
            </a:r>
            <a:r>
              <a:rPr lang="en-US" dirty="0" err="1">
                <a:solidFill>
                  <a:schemeClr val="tx2"/>
                </a:solidFill>
              </a:rPr>
              <a:t>nacarter@kth.se</a:t>
            </a:r>
            <a:r>
              <a:rPr lang="en-US" dirty="0">
                <a:solidFill>
                  <a:schemeClr val="tx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14204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FD74A-2CB4-2A48-B18B-80A2B4A5E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 at Microsoft Previously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8718B-70EF-354C-B95F-7A994EE86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1990’s with Microsoft Visual SourceSafe</a:t>
            </a:r>
          </a:p>
          <a:p>
            <a:r>
              <a:rPr lang="en-US" dirty="0"/>
              <a:t>Since early 2000’s Microsoft used Source Depot for their storage of Windows</a:t>
            </a:r>
          </a:p>
          <a:p>
            <a:r>
              <a:rPr lang="en-US" dirty="0"/>
              <a:t>40+ “depots” with a top layer to abstract usage</a:t>
            </a:r>
          </a:p>
          <a:p>
            <a:r>
              <a:rPr lang="en-US" dirty="0"/>
              <a:t>From 2004 introduced Team Foundation Server</a:t>
            </a:r>
          </a:p>
          <a:p>
            <a:r>
              <a:rPr lang="en-US" dirty="0"/>
              <a:t>It never caught onto the bigger teams such as Windows and Office</a:t>
            </a:r>
          </a:p>
          <a:p>
            <a:pPr marL="0" indent="0">
              <a:buNone/>
            </a:pPr>
            <a:r>
              <a:rPr lang="en-US" dirty="0"/>
              <a:t>[1]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89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49D5D-0DD8-CF48-AC47-DFC95163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Microsoft-wide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8B78C-1AD4-BE42-B680-F5E362650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standard tools, teams either used Source Depot or TFS</a:t>
            </a:r>
          </a:p>
          <a:p>
            <a:r>
              <a:rPr lang="en-US" dirty="0"/>
              <a:t>No standard of how to use the tools, so teams were using it for different things</a:t>
            </a:r>
          </a:p>
          <a:p>
            <a:r>
              <a:rPr lang="en-US" dirty="0"/>
              <a:t>Some common tools but also “VERY MANY” internal one-off tools</a:t>
            </a:r>
          </a:p>
          <a:p>
            <a:r>
              <a:rPr lang="en-US" dirty="0"/>
              <a:t>Decided on a revamp based on Visual Studio Team Services</a:t>
            </a:r>
          </a:p>
          <a:p>
            <a:r>
              <a:rPr lang="en-US" dirty="0"/>
              <a:t>Explored different source control options such as TFVC, Git and Mercurial</a:t>
            </a:r>
          </a:p>
          <a:p>
            <a:pPr marL="0" indent="0">
              <a:buNone/>
            </a:pPr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1124028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D7187-5932-BA4F-9676-C908B12EA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New Hope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51F5B-7C20-6D4C-AF30-0F4B6F06B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Microsoft settled on Git </a:t>
            </a:r>
          </a:p>
          <a:p>
            <a:r>
              <a:rPr lang="en-US" dirty="0"/>
              <a:t>The biggest challenge was Git’s scale issues</a:t>
            </a:r>
          </a:p>
          <a:p>
            <a:r>
              <a:rPr lang="en-US" dirty="0"/>
              <a:t>How many repos do they make across all products?</a:t>
            </a:r>
          </a:p>
          <a:p>
            <a:r>
              <a:rPr lang="en-US" dirty="0"/>
              <a:t>Can they break up their large source depots?</a:t>
            </a:r>
          </a:p>
          <a:p>
            <a:pPr marL="0" indent="0">
              <a:buNone/>
            </a:pPr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3542034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458AB-AB41-9349-89D2-D9F67D166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Was Not Enough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5545E-53A4-9A46-B410-375343EAB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Introducing Virtual File System for Git</a:t>
            </a:r>
          </a:p>
          <a:p>
            <a:r>
              <a:rPr lang="en-US" dirty="0"/>
              <a:t>Virtualizes the .git folder and the working directory</a:t>
            </a:r>
          </a:p>
          <a:p>
            <a:r>
              <a:rPr lang="en-US" dirty="0"/>
              <a:t>Limited Refs</a:t>
            </a:r>
          </a:p>
          <a:p>
            <a:r>
              <a:rPr lang="en-US" dirty="0"/>
              <a:t>Performance improvements</a:t>
            </a:r>
          </a:p>
          <a:p>
            <a:r>
              <a:rPr lang="en-US" dirty="0"/>
              <a:t>Functionally the same as git </a:t>
            </a:r>
          </a:p>
          <a:p>
            <a:r>
              <a:rPr lang="en-US" dirty="0"/>
              <a:t>Open source</a:t>
            </a:r>
          </a:p>
          <a:p>
            <a:pPr marL="0" indent="0">
              <a:buNone/>
            </a:pPr>
            <a:r>
              <a:rPr lang="en-US" dirty="0"/>
              <a:t>[4]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355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DB422-0A91-2A48-A338-C85AD83B4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Improvements of </a:t>
            </a:r>
            <a:r>
              <a:rPr lang="en-AU" noProof="0" dirty="0"/>
              <a:t>Virtualisation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62E7CDC-C14F-F440-A15C-99BD30C82E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5457216"/>
              </p:ext>
            </p:extLst>
          </p:nvPr>
        </p:nvGraphicFramePr>
        <p:xfrm>
          <a:off x="2120900" y="2413000"/>
          <a:ext cx="79502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7550">
                  <a:extLst>
                    <a:ext uri="{9D8B030D-6E8A-4147-A177-3AD203B41FA5}">
                      <a16:colId xmlns:a16="http://schemas.microsoft.com/office/drawing/2014/main" val="3811193559"/>
                    </a:ext>
                  </a:extLst>
                </a:gridCol>
                <a:gridCol w="1987550">
                  <a:extLst>
                    <a:ext uri="{9D8B030D-6E8A-4147-A177-3AD203B41FA5}">
                      <a16:colId xmlns:a16="http://schemas.microsoft.com/office/drawing/2014/main" val="3478050592"/>
                    </a:ext>
                  </a:extLst>
                </a:gridCol>
                <a:gridCol w="1987550">
                  <a:extLst>
                    <a:ext uri="{9D8B030D-6E8A-4147-A177-3AD203B41FA5}">
                      <a16:colId xmlns:a16="http://schemas.microsoft.com/office/drawing/2014/main" val="672248004"/>
                    </a:ext>
                  </a:extLst>
                </a:gridCol>
                <a:gridCol w="1987550">
                  <a:extLst>
                    <a:ext uri="{9D8B030D-6E8A-4147-A177-3AD203B41FA5}">
                      <a16:colId xmlns:a16="http://schemas.microsoft.com/office/drawing/2014/main" val="16721567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700" dirty="0"/>
                        <a:t>Command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Git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Target</a:t>
                      </a:r>
                      <a:r>
                        <a:rPr lang="en-US" sz="1700" baseline="0" dirty="0"/>
                        <a:t> </a:t>
                      </a:r>
                      <a:endParaRPr lang="en-US" sz="1700" dirty="0"/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Git</a:t>
                      </a:r>
                      <a:r>
                        <a:rPr lang="en-US" sz="1700" baseline="0" dirty="0"/>
                        <a:t> with</a:t>
                      </a:r>
                      <a:r>
                        <a:rPr lang="en-US" sz="1700" dirty="0"/>
                        <a:t> VFS</a:t>
                      </a:r>
                    </a:p>
                  </a:txBody>
                  <a:tcPr marL="85154" marR="85154" marT="42577" marB="42577"/>
                </a:tc>
                <a:extLst>
                  <a:ext uri="{0D108BD9-81ED-4DB2-BD59-A6C34878D82A}">
                    <a16:rowId xmlns:a16="http://schemas.microsoft.com/office/drawing/2014/main" val="4270688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/>
                        <a:t>Clone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12</a:t>
                      </a:r>
                      <a:r>
                        <a:rPr lang="en-US" sz="1700" baseline="0" dirty="0"/>
                        <a:t> hours</a:t>
                      </a:r>
                      <a:endParaRPr lang="en-US" sz="1700" dirty="0"/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&lt; 180s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127s</a:t>
                      </a:r>
                    </a:p>
                  </a:txBody>
                  <a:tcPr marL="85154" marR="85154" marT="42577" marB="42577"/>
                </a:tc>
                <a:extLst>
                  <a:ext uri="{0D108BD9-81ED-4DB2-BD59-A6C34878D82A}">
                    <a16:rowId xmlns:a16="http://schemas.microsoft.com/office/drawing/2014/main" val="2988619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/>
                        <a:t>Pull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-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&lt; 75s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60s</a:t>
                      </a:r>
                    </a:p>
                  </a:txBody>
                  <a:tcPr marL="85154" marR="85154" marT="42577" marB="42577"/>
                </a:tc>
                <a:extLst>
                  <a:ext uri="{0D108BD9-81ED-4DB2-BD59-A6C34878D82A}">
                    <a16:rowId xmlns:a16="http://schemas.microsoft.com/office/drawing/2014/main" val="1850626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/>
                        <a:t>Fetch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-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&lt; 30s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19s</a:t>
                      </a:r>
                    </a:p>
                  </a:txBody>
                  <a:tcPr marL="85154" marR="85154" marT="42577" marB="42577"/>
                </a:tc>
                <a:extLst>
                  <a:ext uri="{0D108BD9-81ED-4DB2-BD59-A6C34878D82A}">
                    <a16:rowId xmlns:a16="http://schemas.microsoft.com/office/drawing/2014/main" val="2145939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/>
                        <a:t>Add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15</a:t>
                      </a:r>
                      <a:r>
                        <a:rPr lang="en-US" sz="1700" baseline="0" dirty="0"/>
                        <a:t> minutes</a:t>
                      </a:r>
                      <a:endParaRPr lang="en-US" sz="1700" dirty="0"/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&lt; 7s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6s</a:t>
                      </a:r>
                    </a:p>
                  </a:txBody>
                  <a:tcPr marL="85154" marR="85154" marT="42577" marB="42577"/>
                </a:tc>
                <a:extLst>
                  <a:ext uri="{0D108BD9-81ED-4DB2-BD59-A6C34878D82A}">
                    <a16:rowId xmlns:a16="http://schemas.microsoft.com/office/drawing/2014/main" val="1229727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/>
                        <a:t>Push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15</a:t>
                      </a:r>
                      <a:r>
                        <a:rPr lang="en-US" sz="1700" baseline="0" dirty="0"/>
                        <a:t> minutes</a:t>
                      </a:r>
                      <a:endParaRPr lang="en-US" sz="1700" dirty="0"/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&lt;</a:t>
                      </a:r>
                      <a:r>
                        <a:rPr lang="en-US" sz="1700" baseline="0" dirty="0"/>
                        <a:t> 20s</a:t>
                      </a:r>
                      <a:endParaRPr lang="en-US" sz="1700" dirty="0"/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14s</a:t>
                      </a:r>
                    </a:p>
                  </a:txBody>
                  <a:tcPr marL="85154" marR="85154" marT="42577" marB="42577"/>
                </a:tc>
                <a:extLst>
                  <a:ext uri="{0D108BD9-81ED-4DB2-BD59-A6C34878D82A}">
                    <a16:rowId xmlns:a16="http://schemas.microsoft.com/office/drawing/2014/main" val="418685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/>
                        <a:t>Commit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30 minutes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&lt; 10s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13s</a:t>
                      </a:r>
                    </a:p>
                  </a:txBody>
                  <a:tcPr marL="85154" marR="85154" marT="42577" marB="42577"/>
                </a:tc>
                <a:extLst>
                  <a:ext uri="{0D108BD9-81ED-4DB2-BD59-A6C34878D82A}">
                    <a16:rowId xmlns:a16="http://schemas.microsoft.com/office/drawing/2014/main" val="2241316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/>
                        <a:t>Status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10</a:t>
                      </a:r>
                      <a:r>
                        <a:rPr lang="en-US" sz="1700" baseline="0" dirty="0"/>
                        <a:t> minutes</a:t>
                      </a:r>
                      <a:endParaRPr lang="en-US" sz="1700" dirty="0"/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&lt; 10s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11s</a:t>
                      </a:r>
                    </a:p>
                  </a:txBody>
                  <a:tcPr marL="85154" marR="85154" marT="42577" marB="42577"/>
                </a:tc>
                <a:extLst>
                  <a:ext uri="{0D108BD9-81ED-4DB2-BD59-A6C34878D82A}">
                    <a16:rowId xmlns:a16="http://schemas.microsoft.com/office/drawing/2014/main" val="2056204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700" dirty="0"/>
                        <a:t>Checkout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3 hours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&lt; 30s</a:t>
                      </a:r>
                    </a:p>
                  </a:txBody>
                  <a:tcPr marL="85154" marR="85154" marT="42577" marB="42577"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35s</a:t>
                      </a:r>
                    </a:p>
                  </a:txBody>
                  <a:tcPr marL="85154" marR="85154" marT="42577" marB="42577"/>
                </a:tc>
                <a:extLst>
                  <a:ext uri="{0D108BD9-81ED-4DB2-BD59-A6C34878D82A}">
                    <a16:rowId xmlns:a16="http://schemas.microsoft.com/office/drawing/2014/main" val="68949566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C0875B9-0FCA-1B45-A0CC-F67650D1F4A4}"/>
              </a:ext>
            </a:extLst>
          </p:cNvPr>
          <p:cNvSpPr txBox="1"/>
          <p:nvPr/>
        </p:nvSpPr>
        <p:spPr>
          <a:xfrm>
            <a:off x="1371600" y="6172200"/>
            <a:ext cx="294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[2, 3, 4]</a:t>
            </a:r>
          </a:p>
        </p:txBody>
      </p:sp>
    </p:spTree>
    <p:extLst>
      <p:ext uri="{BB962C8B-B14F-4D97-AF65-F5344CB8AC3E}">
        <p14:creationId xmlns:p14="http://schemas.microsoft.com/office/powerpoint/2010/main" val="1349053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5E581-7718-214C-AEC5-C5230048A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53188-92A7-A845-8EAF-6F331152C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AU" dirty="0"/>
              <a:t>3.5 Million files</a:t>
            </a:r>
          </a:p>
          <a:p>
            <a:pPr lvl="0"/>
            <a:r>
              <a:rPr lang="en-AU" dirty="0"/>
              <a:t>300GB</a:t>
            </a:r>
          </a:p>
          <a:p>
            <a:pPr lvl="0"/>
            <a:r>
              <a:rPr lang="en-AU" dirty="0"/>
              <a:t>4000 Engineers</a:t>
            </a:r>
          </a:p>
          <a:p>
            <a:pPr lvl="0"/>
            <a:endParaRPr lang="en-AU" dirty="0"/>
          </a:p>
          <a:p>
            <a:pPr lvl="0"/>
            <a:r>
              <a:rPr lang="en-AU" dirty="0"/>
              <a:t>250,000 git commits so far</a:t>
            </a:r>
          </a:p>
          <a:p>
            <a:r>
              <a:rPr lang="en-AU" dirty="0"/>
              <a:t>8421 pushes per day (on average)</a:t>
            </a:r>
          </a:p>
          <a:p>
            <a:r>
              <a:rPr lang="en-AU" dirty="0"/>
              <a:t>2500 pull requests per work day</a:t>
            </a:r>
          </a:p>
          <a:p>
            <a:r>
              <a:rPr lang="en-AU" dirty="0"/>
              <a:t>4352 active branches</a:t>
            </a:r>
          </a:p>
          <a:p>
            <a:r>
              <a:rPr lang="en-AU" dirty="0"/>
              <a:t>1760 official builds per day</a:t>
            </a:r>
          </a:p>
          <a:p>
            <a:pPr marL="0" indent="0">
              <a:buNone/>
            </a:pPr>
            <a:r>
              <a:rPr lang="en-US" dirty="0"/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1436080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8B4494-F533-1D47-AAAA-4089B56286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05" r="94251">
                        <a14:foregroundMark x1="1027" y1="23923" x2="56468" y2="20385"/>
                        <a14:foregroundMark x1="56468" y1="20385" x2="79979" y2="21077"/>
                        <a14:foregroundMark x1="79979" y1="21077" x2="91992" y2="20462"/>
                        <a14:foregroundMark x1="91992" y1="20462" x2="99795" y2="31231"/>
                        <a14:foregroundMark x1="99795" y1="31231" x2="98152" y2="45692"/>
                        <a14:foregroundMark x1="98152" y1="45692" x2="64784" y2="65308"/>
                        <a14:foregroundMark x1="64784" y1="65308" x2="42197" y2="68231"/>
                        <a14:foregroundMark x1="42197" y1="68231" x2="6468" y2="52692"/>
                        <a14:foregroundMark x1="6468" y1="52692" x2="308" y2="46846"/>
                        <a14:foregroundMark x1="308" y1="46846" x2="616" y2="24231"/>
                        <a14:foregroundMark x1="92505" y1="50538" x2="98768" y2="42308"/>
                        <a14:foregroundMark x1="98768" y1="42308" x2="98460" y2="25846"/>
                        <a14:foregroundMark x1="98460" y1="25846" x2="94251" y2="19231"/>
                        <a14:foregroundMark x1="94251" y1="19231" x2="90760" y2="21077"/>
                      </a14:backgroundRemoval>
                    </a14:imgEffect>
                  </a14:imgLayer>
                </a14:imgProps>
              </a:ext>
            </a:extLst>
          </a:blip>
          <a:srcRect t="15555" b="33148"/>
          <a:stretch/>
        </p:blipFill>
        <p:spPr>
          <a:xfrm>
            <a:off x="3704687" y="2184400"/>
            <a:ext cx="5138225" cy="35179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7F2902-C88D-3F49-9AA9-986045EC37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87266"/>
            <a:ext cx="12192000" cy="173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735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DB969-4B52-4A4C-9384-3774BEBE7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062C6-A0CE-C347-A6E4-F81BC6A7A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[1] https://</a:t>
            </a:r>
            <a:r>
              <a:rPr lang="en-US" dirty="0" err="1"/>
              <a:t>devblogs.microsoft.com</a:t>
            </a:r>
            <a:r>
              <a:rPr lang="en-US" dirty="0"/>
              <a:t>/</a:t>
            </a:r>
            <a:r>
              <a:rPr lang="en-US" dirty="0" err="1"/>
              <a:t>bharry</a:t>
            </a:r>
            <a:r>
              <a:rPr lang="en-US" dirty="0"/>
              <a:t>/scaling-git-and-some-back-story/</a:t>
            </a:r>
          </a:p>
          <a:p>
            <a:r>
              <a:rPr lang="en-US" dirty="0"/>
              <a:t>[2] https://</a:t>
            </a:r>
            <a:r>
              <a:rPr lang="en-US" dirty="0" err="1"/>
              <a:t>devblogs.microsoft.com</a:t>
            </a:r>
            <a:r>
              <a:rPr lang="en-US" dirty="0"/>
              <a:t>/</a:t>
            </a:r>
            <a:r>
              <a:rPr lang="en-US" dirty="0" err="1"/>
              <a:t>bharry</a:t>
            </a:r>
            <a:r>
              <a:rPr lang="en-US" dirty="0"/>
              <a:t>/the-largest-git-repo-on-the-planet/</a:t>
            </a:r>
          </a:p>
          <a:p>
            <a:r>
              <a:rPr lang="en-US" dirty="0"/>
              <a:t>[3] https://docs.microsoft.com/en-us/azure/devops/learn/git/technical-scale-challenges</a:t>
            </a:r>
            <a:br>
              <a:rPr lang="en-US" dirty="0"/>
            </a:br>
            <a:r>
              <a:rPr lang="en-US" dirty="0"/>
              <a:t>[4]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=g_MPGU_m01s</a:t>
            </a:r>
          </a:p>
        </p:txBody>
      </p:sp>
    </p:spTree>
    <p:extLst>
      <p:ext uri="{BB962C8B-B14F-4D97-AF65-F5344CB8AC3E}">
        <p14:creationId xmlns:p14="http://schemas.microsoft.com/office/powerpoint/2010/main" val="88089371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{66CB73E1-9C3C-F747-ADBB-61E144A94C77}tf10001072</Template>
  <TotalTime>1523</TotalTime>
  <Words>380</Words>
  <Application>Microsoft Macintosh PowerPoint</Application>
  <PresentationFormat>Widescreen</PresentationFormat>
  <Paragraphs>93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Franklin Gothic Book</vt:lpstr>
      <vt:lpstr>Crop</vt:lpstr>
      <vt:lpstr>Git At Scale </vt:lpstr>
      <vt:lpstr>Source Control at Microsoft Previously</vt:lpstr>
      <vt:lpstr>Microsoft-wide Transformation</vt:lpstr>
      <vt:lpstr>A New Hope</vt:lpstr>
      <vt:lpstr>Git Was Not Enough</vt:lpstr>
      <vt:lpstr>Performance Improvements of Virtualisation</vt:lpstr>
      <vt:lpstr>Windows Repo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At Scale </dc:title>
  <dc:creator>Carter, Nicole Anna - carna006</dc:creator>
  <cp:lastModifiedBy>Carter, Nicole Anna - carna006</cp:lastModifiedBy>
  <cp:revision>5</cp:revision>
  <dcterms:created xsi:type="dcterms:W3CDTF">2019-04-12T10:15:25Z</dcterms:created>
  <dcterms:modified xsi:type="dcterms:W3CDTF">2019-05-02T08:54:43Z</dcterms:modified>
</cp:coreProperties>
</file>

<file path=docProps/thumbnail.jpeg>
</file>